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subTitle"/>
          </p:nvPr>
        </p:nvSpPr>
        <p:spPr>
          <a:xfrm>
            <a:off x="0" y="11708"/>
            <a:ext cx="5559067" cy="679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Aziz Nanthaamornphong, Ph.D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 in Computer Science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33351" y="691318"/>
            <a:ext cx="9772649" cy="2795657"/>
          </a:xfrm>
          <a:prstGeom prst="roundRect">
            <a:avLst>
              <a:gd fmla="val 33999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Interests: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Engineering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Quality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Development Tools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Agile software development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 Startup in Software Tech Startup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Empirical Software Engineering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Human-aspect in Software Engineering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4130" y="760797"/>
            <a:ext cx="1778000" cy="23717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-793364" y="3593217"/>
            <a:ext cx="5559067" cy="679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 Research Projects</a:t>
            </a:r>
            <a:r>
              <a:rPr b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82" y="4410796"/>
            <a:ext cx="2926160" cy="18288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4" name="Shape 94"/>
          <p:cNvSpPr/>
          <p:nvPr/>
        </p:nvSpPr>
        <p:spPr>
          <a:xfrm>
            <a:off x="3346064" y="3996549"/>
            <a:ext cx="6502786" cy="2833007"/>
          </a:xfrm>
          <a:prstGeom prst="round2DiagRect">
            <a:avLst>
              <a:gd fmla="val 16667" name="adj1"/>
              <a:gd fmla="val 14550" name="adj2"/>
            </a:avLst>
          </a:prstGeom>
          <a:gradFill>
            <a:gsLst>
              <a:gs pos="0">
                <a:schemeClr val="lt1"/>
              </a:gs>
              <a:gs pos="92000">
                <a:srgbClr val="C5C2C2"/>
              </a:gs>
              <a:gs pos="100000">
                <a:srgbClr val="C5C2C2"/>
              </a:gs>
            </a:gsLst>
            <a:lin ang="5400000" scaled="0"/>
          </a:gradFill>
          <a:ln>
            <a:noFill/>
          </a:ln>
          <a:effectLst>
            <a:outerShdw blurRad="38100" rotWithShape="0" algn="t" dir="5400000" dist="25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ForUML –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Extraction the UML diagrams from Modern FORTRAN.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Nanthaamornphong, A., Carver, J., Morris, K., &amp; Filippone, S. (2015). Extracting uml class diagrams from object-oriented fortran: Foruml. Scientific Programming, 2015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Nanthaamornphong, A., &amp; Leatongkam, A. (2017). Modern Fortran Transformation Rules for UML Sequence Diagrams. Journal of Telecommunication, Electronic and Computer Engineering (JTEC), 9(3-4), 131-136.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436800" y="106136"/>
            <a:ext cx="6894978" cy="1555030"/>
          </a:xfrm>
          <a:prstGeom prst="round2DiagRect">
            <a:avLst>
              <a:gd fmla="val 16667" name="adj1"/>
              <a:gd fmla="val 14550" name="adj2"/>
            </a:avLst>
          </a:prstGeom>
          <a:gradFill>
            <a:gsLst>
              <a:gs pos="0">
                <a:schemeClr val="lt1"/>
              </a:gs>
              <a:gs pos="92000">
                <a:srgbClr val="C5C2C2"/>
              </a:gs>
              <a:gs pos="100000">
                <a:srgbClr val="C5C2C2"/>
              </a:gs>
            </a:gsLst>
            <a:lin ang="5400000" scaled="0"/>
          </a:gradFill>
          <a:ln>
            <a:noFill/>
          </a:ln>
          <a:effectLst>
            <a:outerShdw blurRad="38100" rotWithShape="0" algn="t" dir="5400000" dist="25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Squirrel  – The code snippet repository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Nanthaamornphong, A., Pomwong, S., Klebkaew, K., &amp; Jindamanee, N. (2017). Squirrel: A Code Snippet Repository. Journal of Telecommunication, Electronic and Computer Engineering (JTEC), 9(3-3), 73-77.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makr_3bAlJd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916" y="490228"/>
            <a:ext cx="1848620" cy="136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916" y="2273301"/>
            <a:ext cx="1763580" cy="152309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2436800" y="1853293"/>
            <a:ext cx="6894978" cy="2000250"/>
          </a:xfrm>
          <a:prstGeom prst="round2DiagRect">
            <a:avLst>
              <a:gd fmla="val 16667" name="adj1"/>
              <a:gd fmla="val 14550" name="adj2"/>
            </a:avLst>
          </a:prstGeom>
          <a:gradFill>
            <a:gsLst>
              <a:gs pos="0">
                <a:schemeClr val="lt1"/>
              </a:gs>
              <a:gs pos="92000">
                <a:srgbClr val="C5C2C2"/>
              </a:gs>
              <a:gs pos="100000">
                <a:srgbClr val="C5C2C2"/>
              </a:gs>
            </a:gsLst>
            <a:lin ang="5400000" scaled="0"/>
          </a:gradFill>
          <a:ln>
            <a:noFill/>
          </a:ln>
          <a:effectLst>
            <a:outerShdw blurRad="38100" rotWithShape="0" algn="t" dir="5400000" dist="25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 Analytic – Analyze the code smell in OSS projects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Nanthaamornphong, A., &amp; Chaisutanon, A. (2016, September). Empirical evaluation of code smells in open source projects: preliminary results. In Proceedings of the 1st International Workshop on Software Refactoring (pp. 5-8). ACM.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916" y="4144735"/>
            <a:ext cx="1964532" cy="14967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436800" y="4283324"/>
            <a:ext cx="6894978" cy="1087150"/>
          </a:xfrm>
          <a:prstGeom prst="round2DiagRect">
            <a:avLst>
              <a:gd fmla="val 16667" name="adj1"/>
              <a:gd fmla="val 14550" name="adj2"/>
            </a:avLst>
          </a:prstGeom>
          <a:gradFill>
            <a:gsLst>
              <a:gs pos="0">
                <a:schemeClr val="lt1"/>
              </a:gs>
              <a:gs pos="92000">
                <a:srgbClr val="C5C2C2"/>
              </a:gs>
              <a:gs pos="100000">
                <a:srgbClr val="C5C2C2"/>
              </a:gs>
            </a:gsLst>
            <a:lin ang="5400000" scaled="0"/>
          </a:gradFill>
          <a:ln>
            <a:noFill/>
          </a:ln>
          <a:effectLst>
            <a:outerShdw blurRad="38100" rotWithShape="0" algn="t" dir="5400000" dist="25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ZSmell – The code smell detection tool integrated with GitHub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6089266" y="5641521"/>
            <a:ext cx="1906601" cy="679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More Information: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5867" y="5559674"/>
            <a:ext cx="1210129" cy="121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