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2324"/>
    <a:srgbClr val="7317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434" autoAdjust="0"/>
  </p:normalViewPr>
  <p:slideViewPr>
    <p:cSldViewPr snapToGrid="0">
      <p:cViewPr varScale="1">
        <p:scale>
          <a:sx n="116" d="100"/>
          <a:sy n="116" d="100"/>
        </p:scale>
        <p:origin x="3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31BE2-6A8F-4C3A-9E39-2CC00CA6F54E}" type="datetimeFigureOut">
              <a:rPr lang="en-GB" smtClean="0"/>
              <a:t>29/01/2018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49473-E249-4E3B-BBCF-ACE5B8EDB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0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31BE2-6A8F-4C3A-9E39-2CC00CA6F54E}" type="datetimeFigureOut">
              <a:rPr lang="en-GB" smtClean="0"/>
              <a:t>29/01/2018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49473-E249-4E3B-BBCF-ACE5B8EDB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9717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31BE2-6A8F-4C3A-9E39-2CC00CA6F54E}" type="datetimeFigureOut">
              <a:rPr lang="en-GB" smtClean="0"/>
              <a:t>29/01/2018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49473-E249-4E3B-BBCF-ACE5B8EDB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631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31BE2-6A8F-4C3A-9E39-2CC00CA6F54E}" type="datetimeFigureOut">
              <a:rPr lang="en-GB" smtClean="0"/>
              <a:t>29/01/2018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49473-E249-4E3B-BBCF-ACE5B8EDB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2756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31BE2-6A8F-4C3A-9E39-2CC00CA6F54E}" type="datetimeFigureOut">
              <a:rPr lang="en-GB" smtClean="0"/>
              <a:t>29/01/2018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49473-E249-4E3B-BBCF-ACE5B8EDB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659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31BE2-6A8F-4C3A-9E39-2CC00CA6F54E}" type="datetimeFigureOut">
              <a:rPr lang="en-GB" smtClean="0"/>
              <a:t>29/01/2018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49473-E249-4E3B-BBCF-ACE5B8EDB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936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31BE2-6A8F-4C3A-9E39-2CC00CA6F54E}" type="datetimeFigureOut">
              <a:rPr lang="en-GB" smtClean="0"/>
              <a:t>29/01/2018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49473-E249-4E3B-BBCF-ACE5B8EDB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602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31BE2-6A8F-4C3A-9E39-2CC00CA6F54E}" type="datetimeFigureOut">
              <a:rPr lang="en-GB" smtClean="0"/>
              <a:t>29/01/2018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49473-E249-4E3B-BBCF-ACE5B8EDB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771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31BE2-6A8F-4C3A-9E39-2CC00CA6F54E}" type="datetimeFigureOut">
              <a:rPr lang="en-GB" smtClean="0"/>
              <a:t>29/01/2018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49473-E249-4E3B-BBCF-ACE5B8EDB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8913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31BE2-6A8F-4C3A-9E39-2CC00CA6F54E}" type="datetimeFigureOut">
              <a:rPr lang="en-GB" smtClean="0"/>
              <a:t>29/01/2018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49473-E249-4E3B-BBCF-ACE5B8EDB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915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31BE2-6A8F-4C3A-9E39-2CC00CA6F54E}" type="datetimeFigureOut">
              <a:rPr lang="en-GB" smtClean="0"/>
              <a:t>29/01/2018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49473-E249-4E3B-BBCF-ACE5B8EDB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698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31BE2-6A8F-4C3A-9E39-2CC00CA6F54E}" type="datetimeFigureOut">
              <a:rPr lang="en-GB" smtClean="0"/>
              <a:t>29/01/2018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49473-E249-4E3B-BBCF-ACE5B8EDB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687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ounded Rectangle 18"/>
          <p:cNvSpPr/>
          <p:nvPr/>
        </p:nvSpPr>
        <p:spPr>
          <a:xfrm>
            <a:off x="0" y="3660550"/>
            <a:ext cx="12179300" cy="137398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4574" y="1794"/>
            <a:ext cx="5525288" cy="787400"/>
          </a:xfrm>
          <a:solidFill>
            <a:srgbClr val="B52324"/>
          </a:solidFill>
          <a:ln>
            <a:solidFill>
              <a:srgbClr val="B52324"/>
            </a:solidFill>
          </a:ln>
        </p:spPr>
        <p:txBody>
          <a:bodyPr>
            <a:noAutofit/>
          </a:bodyPr>
          <a:lstStyle/>
          <a:p>
            <a:pPr algn="l"/>
            <a:r>
              <a:rPr lang="en-US" altLang="en-US" sz="4800" b="1" dirty="0" smtClean="0">
                <a:solidFill>
                  <a:schemeClr val="bg1"/>
                </a:solidFill>
              </a:rPr>
              <a:t/>
            </a:r>
            <a:br>
              <a:rPr lang="en-US" altLang="en-US" sz="4800" b="1" dirty="0" smtClean="0">
                <a:solidFill>
                  <a:schemeClr val="bg1"/>
                </a:solidFill>
              </a:rPr>
            </a:br>
            <a:r>
              <a:rPr lang="en-GB" altLang="en-US" sz="4800" b="1" dirty="0" smtClean="0">
                <a:solidFill>
                  <a:schemeClr val="bg1"/>
                </a:solidFill>
              </a:rPr>
              <a:t>Adisak Intana, PhD</a:t>
            </a:r>
            <a:endParaRPr lang="en-GB" sz="48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4573" y="915332"/>
            <a:ext cx="9527427" cy="2666639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GB" b="1" dirty="0" smtClean="0"/>
              <a:t>Research Interests: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Software Engineering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Formal Methods and Engineering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Software Verification and Validation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Software Testing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CASE Tool Development</a:t>
            </a:r>
            <a:endParaRPr lang="th-TH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Ontology Modelling and Engineering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Semantic Web Application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 smtClean="0"/>
          </a:p>
          <a:p>
            <a:pPr algn="l"/>
            <a:endParaRPr lang="en-GB" dirty="0" smtClean="0"/>
          </a:p>
          <a:p>
            <a:pPr algn="l"/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0" y="6547076"/>
            <a:ext cx="12192000" cy="301624"/>
          </a:xfrm>
          <a:prstGeom prst="rect">
            <a:avLst/>
          </a:prstGeom>
          <a:solidFill>
            <a:srgbClr val="B52324"/>
          </a:solidFill>
          <a:ln>
            <a:solidFill>
              <a:srgbClr val="B523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666"/>
          <a:stretch/>
        </p:blipFill>
        <p:spPr>
          <a:xfrm>
            <a:off x="0" y="3812"/>
            <a:ext cx="2677839" cy="35651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61218" y="3619210"/>
            <a:ext cx="27810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/>
              <a:t>Ongoing Research Projects:</a:t>
            </a:r>
            <a:endParaRPr lang="en-GB" b="1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489" r="42133" b="1489"/>
          <a:stretch/>
        </p:blipFill>
        <p:spPr>
          <a:xfrm>
            <a:off x="8956672" y="3072449"/>
            <a:ext cx="2841902" cy="194949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4" t="3224" r="51516" b="-3224"/>
          <a:stretch/>
        </p:blipFill>
        <p:spPr>
          <a:xfrm>
            <a:off x="10119467" y="2668146"/>
            <a:ext cx="2072533" cy="2028868"/>
          </a:xfrm>
          <a:prstGeom prst="rect">
            <a:avLst/>
          </a:prstGeom>
        </p:spPr>
      </p:pic>
      <p:sp>
        <p:nvSpPr>
          <p:cNvPr id="17" name="Subtitle 2"/>
          <p:cNvSpPr txBox="1">
            <a:spLocks/>
          </p:cNvSpPr>
          <p:nvPr/>
        </p:nvSpPr>
        <p:spPr>
          <a:xfrm>
            <a:off x="0" y="4225409"/>
            <a:ext cx="5806945" cy="1595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GB" dirty="0"/>
          </a:p>
        </p:txBody>
      </p:sp>
      <p:sp>
        <p:nvSpPr>
          <p:cNvPr id="18" name="Subtitle 2"/>
          <p:cNvSpPr txBox="1">
            <a:spLocks/>
          </p:cNvSpPr>
          <p:nvPr/>
        </p:nvSpPr>
        <p:spPr>
          <a:xfrm>
            <a:off x="49994" y="3563457"/>
            <a:ext cx="9386299" cy="145646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  <a:p>
            <a:pPr marL="17100" algn="l">
              <a:lnSpc>
                <a:spcPct val="120000"/>
              </a:lnSpc>
            </a:pPr>
            <a:r>
              <a:rPr lang="en-GB" sz="1700" b="1" dirty="0" smtClean="0"/>
              <a:t>An </a:t>
            </a:r>
            <a:r>
              <a:rPr lang="en-GB" sz="1700" b="1" dirty="0"/>
              <a:t>Impact Analysis Framework of Test Cases Based on Changes of Use Case Based Requirement Specification with the Hybrid Testing Generation Approach of Equivalence Class Partitioning with Classification Tree Method</a:t>
            </a:r>
            <a:r>
              <a:rPr lang="en-GB" sz="1700" dirty="0"/>
              <a:t> 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0" y="5084761"/>
            <a:ext cx="12192000" cy="129271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-78229" y="5332233"/>
            <a:ext cx="903490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198438">
              <a:buFont typeface="Arial" panose="020B0604020202020204" pitchFamily="34" charset="0"/>
              <a:buChar char="•"/>
            </a:pPr>
            <a:r>
              <a:rPr lang="en-GB" dirty="0" err="1"/>
              <a:t>Sriraksa</a:t>
            </a:r>
            <a:r>
              <a:rPr lang="en-GB" dirty="0"/>
              <a:t>, </a:t>
            </a:r>
            <a:r>
              <a:rPr lang="en-GB" dirty="0" smtClean="0"/>
              <a:t>T., Intana, A. </a:t>
            </a:r>
            <a:r>
              <a:rPr lang="en-GB" dirty="0"/>
              <a:t>(2017) Adding Effectiveness </a:t>
            </a:r>
            <a:r>
              <a:rPr lang="en-GB" dirty="0" smtClean="0"/>
              <a:t>to Combination </a:t>
            </a:r>
            <a:r>
              <a:rPr lang="en-GB" dirty="0"/>
              <a:t>of Equivalence Partitioning and Classification Tree </a:t>
            </a:r>
            <a:r>
              <a:rPr lang="en-GB" dirty="0" smtClean="0"/>
              <a:t>Based Testing </a:t>
            </a:r>
            <a:r>
              <a:rPr lang="en-GB" dirty="0"/>
              <a:t>Technique with Fault Tree Analysis. </a:t>
            </a:r>
            <a:r>
              <a:rPr lang="en-GB" dirty="0" smtClean="0"/>
              <a:t>           In</a:t>
            </a:r>
            <a:r>
              <a:rPr lang="en-GB" dirty="0"/>
              <a:t>, the 21st </a:t>
            </a:r>
            <a:r>
              <a:rPr lang="en-GB" dirty="0" smtClean="0"/>
              <a:t>International Computer </a:t>
            </a:r>
            <a:r>
              <a:rPr lang="en-GB" dirty="0"/>
              <a:t>Science and Engineering Conference </a:t>
            </a:r>
            <a:r>
              <a:rPr lang="en-GB" dirty="0" smtClean="0"/>
              <a:t>2017, </a:t>
            </a:r>
            <a:r>
              <a:rPr lang="en-GB" dirty="0"/>
              <a:t>pp.348-353.</a:t>
            </a:r>
          </a:p>
        </p:txBody>
      </p:sp>
      <p:sp>
        <p:nvSpPr>
          <p:cNvPr id="24" name="Subtitle 2"/>
          <p:cNvSpPr txBox="1">
            <a:spLocks/>
          </p:cNvSpPr>
          <p:nvPr/>
        </p:nvSpPr>
        <p:spPr>
          <a:xfrm>
            <a:off x="79200" y="5121379"/>
            <a:ext cx="6879006" cy="5534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800" b="1" dirty="0" smtClean="0"/>
              <a:t>FATCG (Fault Analysis based Test Case Generation)</a:t>
            </a:r>
            <a:endParaRPr lang="en-GB" sz="1800" b="1" dirty="0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5"/>
          <a:srcRect l="4294" t="33470" r="45435" b="25350"/>
          <a:stretch/>
        </p:blipFill>
        <p:spPr>
          <a:xfrm>
            <a:off x="8751871" y="5019922"/>
            <a:ext cx="3367311" cy="1486185"/>
          </a:xfrm>
          <a:prstGeom prst="rect">
            <a:avLst/>
          </a:prstGeom>
        </p:spPr>
      </p:pic>
      <p:grpSp>
        <p:nvGrpSpPr>
          <p:cNvPr id="26" name="Group 31"/>
          <p:cNvGrpSpPr>
            <a:grpSpLocks/>
          </p:cNvGrpSpPr>
          <p:nvPr/>
        </p:nvGrpSpPr>
        <p:grpSpPr bwMode="auto">
          <a:xfrm>
            <a:off x="8210498" y="36425"/>
            <a:ext cx="3817938" cy="819150"/>
            <a:chOff x="5789855" y="43702"/>
            <a:chExt cx="3818119" cy="818564"/>
          </a:xfrm>
        </p:grpSpPr>
        <p:pic>
          <p:nvPicPr>
            <p:cNvPr id="27" name="Picture 32"/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89855" y="43702"/>
              <a:ext cx="620833" cy="8185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" name="TextBox 27"/>
            <p:cNvSpPr txBox="1">
              <a:spLocks noChangeArrowheads="1"/>
            </p:cNvSpPr>
            <p:nvPr userDrawn="1"/>
          </p:nvSpPr>
          <p:spPr bwMode="auto">
            <a:xfrm>
              <a:off x="6410597" y="146815"/>
              <a:ext cx="2555996" cy="3997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Lucida Sans" panose="020B0602030504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Lucida Sans" panose="020B0602030504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Lucida Sans" panose="020B0602030504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Lucida Sans" panose="020B0602030504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Lucida Sans" panose="020B0602030504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Lucida Sans" panose="020B0602030504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Lucida Sans" panose="020B0602030504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Lucida Sans" panose="020B0602030504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Lucida Sans" panose="020B0602030504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r>
                <a:rPr lang="en-GB" altLang="en-US" sz="2000" dirty="0" smtClean="0">
                  <a:solidFill>
                    <a:srgbClr val="657279"/>
                  </a:solidFill>
                  <a:latin typeface="Impact" panose="020B0806030902050204" pitchFamily="34" charset="0"/>
                </a:rPr>
                <a:t>COLLEGE OF COMPUTING</a:t>
              </a:r>
            </a:p>
          </p:txBody>
        </p:sp>
        <p:sp>
          <p:nvSpPr>
            <p:cNvPr id="29" name="TextBox 28"/>
            <p:cNvSpPr txBox="1">
              <a:spLocks noChangeArrowheads="1"/>
            </p:cNvSpPr>
            <p:nvPr userDrawn="1"/>
          </p:nvSpPr>
          <p:spPr bwMode="auto">
            <a:xfrm>
              <a:off x="6410597" y="452984"/>
              <a:ext cx="3197377" cy="3236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Lucida Sans" panose="020B0602030504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Lucida Sans" panose="020B0602030504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Lucida Sans" panose="020B0602030504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Lucida Sans" panose="020B0602030504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Lucida Sans" panose="020B0602030504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Lucida Sans" panose="020B0602030504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Lucida Sans" panose="020B0602030504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Lucida Sans" panose="020B0602030504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Lucida Sans" panose="020B0602030504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r>
                <a:rPr lang="en-GB" altLang="en-US" dirty="0" smtClean="0">
                  <a:solidFill>
                    <a:srgbClr val="657279"/>
                  </a:solidFill>
                  <a:latin typeface="Impact" panose="020B0806030902050204" pitchFamily="34" charset="0"/>
                </a:rPr>
                <a:t>PRINCE OF SONGKLA UNIVERSITY, PHUKET CAMPUS</a:t>
              </a:r>
              <a:r>
                <a:rPr lang="en-GB" altLang="en-US" sz="1500" dirty="0" smtClean="0">
                  <a:solidFill>
                    <a:srgbClr val="657279"/>
                  </a:solidFill>
                  <a:latin typeface="Impact" panose="020B0806030902050204" pitchFamily="34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4547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12700" y="988423"/>
            <a:ext cx="12179300" cy="150756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126476" y="989875"/>
            <a:ext cx="6879006" cy="21436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800" b="1" dirty="0" err="1" smtClean="0"/>
              <a:t>UCDev</a:t>
            </a:r>
            <a:r>
              <a:rPr lang="en-GB" sz="1800" b="1" dirty="0" smtClean="0"/>
              <a:t> (Use Case Development) Tool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dirty="0" smtClean="0"/>
              <a:t>Intana, A., </a:t>
            </a:r>
            <a:r>
              <a:rPr lang="en-GB" sz="1800" dirty="0" err="1" smtClean="0"/>
              <a:t>Buranapraphan</a:t>
            </a:r>
            <a:r>
              <a:rPr lang="en-GB" sz="1800" dirty="0" smtClean="0"/>
              <a:t>, P., </a:t>
            </a:r>
            <a:r>
              <a:rPr lang="en-GB" sz="1800" dirty="0" err="1" smtClean="0"/>
              <a:t>Pitukdansakul</a:t>
            </a:r>
            <a:r>
              <a:rPr lang="en-GB" sz="1800" dirty="0" smtClean="0"/>
              <a:t>, J. and </a:t>
            </a:r>
            <a:r>
              <a:rPr lang="en-GB" sz="1800" dirty="0" err="1" smtClean="0"/>
              <a:t>Vongna</a:t>
            </a:r>
            <a:r>
              <a:rPr lang="en-GB" sz="1800" dirty="0" smtClean="0"/>
              <a:t>, S. (2017)  A Prototype of Use Case Development for Supporting </a:t>
            </a:r>
            <a:r>
              <a:rPr lang="en-GB" sz="1800" dirty="0"/>
              <a:t>Scenario </a:t>
            </a:r>
            <a:r>
              <a:rPr lang="en-GB" sz="1800" dirty="0" smtClean="0"/>
              <a:t>Based Requirement Engineering . In, the 9th </a:t>
            </a:r>
            <a:r>
              <a:rPr lang="en-GB" sz="1800" dirty="0"/>
              <a:t>National Conference on Information </a:t>
            </a:r>
            <a:r>
              <a:rPr lang="en-GB" sz="1800" dirty="0" smtClean="0"/>
              <a:t>Technology (NCIT) 2017, pp.</a:t>
            </a:r>
            <a:r>
              <a:rPr lang="th-TH" sz="1800" dirty="0" smtClean="0"/>
              <a:t>269</a:t>
            </a:r>
            <a:r>
              <a:rPr lang="en-GB" sz="1800" dirty="0" smtClean="0"/>
              <a:t>-</a:t>
            </a:r>
            <a:r>
              <a:rPr lang="th-TH" sz="1800" dirty="0" smtClean="0"/>
              <a:t>274</a:t>
            </a:r>
            <a:r>
              <a:rPr lang="en-GB" sz="1800" dirty="0" smtClean="0"/>
              <a:t>.</a:t>
            </a:r>
          </a:p>
          <a:p>
            <a:pPr algn="l"/>
            <a:endParaRPr lang="en-GB" sz="1800" b="1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2"/>
          <a:srcRect l="4375" t="31150" r="60000" b="41726"/>
          <a:stretch/>
        </p:blipFill>
        <p:spPr>
          <a:xfrm>
            <a:off x="7933799" y="851668"/>
            <a:ext cx="3824110" cy="1568733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6350" y="2610047"/>
            <a:ext cx="12179300" cy="169799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118885" y="2631261"/>
            <a:ext cx="6879006" cy="1714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800" b="1" dirty="0" err="1" smtClean="0"/>
              <a:t>TestGen</a:t>
            </a:r>
            <a:r>
              <a:rPr lang="en-GB" sz="1800" b="1" dirty="0" smtClean="0"/>
              <a:t> (Test Case Generation) Tool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dirty="0" smtClean="0"/>
              <a:t>Intana, A., </a:t>
            </a:r>
            <a:r>
              <a:rPr lang="en-GB" sz="1800" dirty="0" err="1" smtClean="0"/>
              <a:t>Sriraksa</a:t>
            </a:r>
            <a:r>
              <a:rPr lang="en-GB" sz="1800" dirty="0" smtClean="0"/>
              <a:t>, </a:t>
            </a:r>
            <a:r>
              <a:rPr lang="en-GB" sz="1800" dirty="0"/>
              <a:t>T</a:t>
            </a:r>
            <a:r>
              <a:rPr lang="en-GB" sz="1800" dirty="0" smtClean="0"/>
              <a:t>., </a:t>
            </a:r>
            <a:r>
              <a:rPr lang="en-GB" sz="1800" dirty="0" err="1"/>
              <a:t>K</a:t>
            </a:r>
            <a:r>
              <a:rPr lang="en-GB" sz="1800" dirty="0" err="1" smtClean="0"/>
              <a:t>aewyao</a:t>
            </a:r>
            <a:r>
              <a:rPr lang="en-GB" sz="1800" dirty="0" smtClean="0"/>
              <a:t>, S., </a:t>
            </a:r>
            <a:r>
              <a:rPr lang="en-GB" sz="1800" dirty="0" err="1" smtClean="0"/>
              <a:t>Phetrupan</a:t>
            </a:r>
            <a:r>
              <a:rPr lang="en-GB" sz="1800" dirty="0" smtClean="0"/>
              <a:t>, J and </a:t>
            </a:r>
            <a:r>
              <a:rPr lang="en-GB" sz="1800" dirty="0" err="1" smtClean="0"/>
              <a:t>Singsom</a:t>
            </a:r>
            <a:r>
              <a:rPr lang="en-GB" sz="1800" dirty="0" smtClean="0"/>
              <a:t>, K. (2017)  The Prototype Development of Automatic Test Case Generation for Supporting System and User Acceptance Testing . In, the 9th </a:t>
            </a:r>
            <a:r>
              <a:rPr lang="en-GB" sz="1800" dirty="0"/>
              <a:t>National Conference on Information </a:t>
            </a:r>
            <a:r>
              <a:rPr lang="en-GB" sz="1800" dirty="0" smtClean="0"/>
              <a:t>Technology (NCIT) 2017, pp.</a:t>
            </a:r>
            <a:r>
              <a:rPr lang="th-TH" sz="1800" dirty="0" smtClean="0"/>
              <a:t>246</a:t>
            </a:r>
            <a:r>
              <a:rPr lang="en-GB" sz="1800" dirty="0" smtClean="0"/>
              <a:t>-</a:t>
            </a:r>
            <a:r>
              <a:rPr lang="th-TH" sz="1800" dirty="0" smtClean="0"/>
              <a:t>252</a:t>
            </a:r>
            <a:r>
              <a:rPr lang="en-GB" sz="1800" dirty="0" smtClean="0"/>
              <a:t>.</a:t>
            </a:r>
          </a:p>
          <a:p>
            <a:pPr algn="l"/>
            <a:endParaRPr lang="en-GB" sz="1800" b="1" dirty="0"/>
          </a:p>
        </p:txBody>
      </p:sp>
      <p:sp>
        <p:nvSpPr>
          <p:cNvPr id="18" name="Rounded Rectangle 17"/>
          <p:cNvSpPr/>
          <p:nvPr/>
        </p:nvSpPr>
        <p:spPr>
          <a:xfrm>
            <a:off x="12700" y="4399722"/>
            <a:ext cx="12179300" cy="66733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9" name="image24.png" descr="r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736"/>
          <a:stretch>
            <a:fillRect/>
          </a:stretch>
        </p:blipFill>
        <p:spPr bwMode="auto">
          <a:xfrm>
            <a:off x="7948516" y="2545509"/>
            <a:ext cx="3944104" cy="1846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Subtitle 2"/>
          <p:cNvSpPr txBox="1">
            <a:spLocks/>
          </p:cNvSpPr>
          <p:nvPr/>
        </p:nvSpPr>
        <p:spPr>
          <a:xfrm>
            <a:off x="126476" y="4537165"/>
            <a:ext cx="9189357" cy="4321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800" b="1" dirty="0" smtClean="0"/>
              <a:t>A Framework of Test Case Generation with Software Requirements Ontology</a:t>
            </a:r>
          </a:p>
          <a:p>
            <a:pPr algn="l"/>
            <a:endParaRPr lang="en-GB" sz="1800" b="1" dirty="0"/>
          </a:p>
        </p:txBody>
      </p:sp>
      <p:sp>
        <p:nvSpPr>
          <p:cNvPr id="21" name="Rectangle 20"/>
          <p:cNvSpPr/>
          <p:nvPr/>
        </p:nvSpPr>
        <p:spPr>
          <a:xfrm>
            <a:off x="0" y="6547076"/>
            <a:ext cx="12192000" cy="301624"/>
          </a:xfrm>
          <a:prstGeom prst="rect">
            <a:avLst/>
          </a:prstGeom>
          <a:solidFill>
            <a:srgbClr val="B52324"/>
          </a:solidFill>
          <a:ln>
            <a:solidFill>
              <a:srgbClr val="B523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ounded Rectangle 21"/>
          <p:cNvSpPr/>
          <p:nvPr/>
        </p:nvSpPr>
        <p:spPr>
          <a:xfrm>
            <a:off x="0" y="5140137"/>
            <a:ext cx="12179300" cy="66652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Subtitle 2"/>
          <p:cNvSpPr txBox="1">
            <a:spLocks/>
          </p:cNvSpPr>
          <p:nvPr/>
        </p:nvSpPr>
        <p:spPr>
          <a:xfrm>
            <a:off x="126476" y="5257331"/>
            <a:ext cx="9189357" cy="4321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800" b="1" dirty="0" smtClean="0"/>
              <a:t>A Framework of Context – Aware Recommender System for Sport Tourists</a:t>
            </a:r>
            <a:endParaRPr lang="en-GB" sz="1800" b="1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4"/>
          <a:srcRect l="70952" t="36246" r="15119" b="37903"/>
          <a:stretch/>
        </p:blipFill>
        <p:spPr>
          <a:xfrm>
            <a:off x="9845923" y="4612817"/>
            <a:ext cx="1564052" cy="1564052"/>
          </a:xfrm>
          <a:prstGeom prst="rect">
            <a:avLst/>
          </a:prstGeom>
        </p:spPr>
      </p:pic>
      <p:sp>
        <p:nvSpPr>
          <p:cNvPr id="25" name="Subtitle 2">
            <a:extLst>
              <a:ext uri="{FF2B5EF4-FFF2-40B4-BE49-F238E27FC236}">
                <a16:creationId xmlns:a16="http://schemas.microsoft.com/office/drawing/2014/main" xmlns="" id="{F412B93C-7188-9845-AC58-E03C3EF8B84D}"/>
              </a:ext>
            </a:extLst>
          </p:cNvPr>
          <p:cNvSpPr txBox="1">
            <a:spLocks/>
          </p:cNvSpPr>
          <p:nvPr/>
        </p:nvSpPr>
        <p:spPr>
          <a:xfrm>
            <a:off x="7933799" y="5860243"/>
            <a:ext cx="2184441" cy="6796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800" b="1" dirty="0"/>
              <a:t>More Information: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xmlns="" id="{F412B93C-7188-9845-AC58-E03C3EF8B84D}"/>
              </a:ext>
            </a:extLst>
          </p:cNvPr>
          <p:cNvSpPr txBox="1">
            <a:spLocks/>
          </p:cNvSpPr>
          <p:nvPr/>
        </p:nvSpPr>
        <p:spPr>
          <a:xfrm>
            <a:off x="7933798" y="6096009"/>
            <a:ext cx="3778471" cy="6796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800" b="1" dirty="0" smtClean="0"/>
              <a:t>Email: adisak.i@phuket.psu.ac.th</a:t>
            </a:r>
            <a:endParaRPr lang="en-US" sz="1800" b="1" dirty="0"/>
          </a:p>
        </p:txBody>
      </p:sp>
      <p:grpSp>
        <p:nvGrpSpPr>
          <p:cNvPr id="27" name="Group 31"/>
          <p:cNvGrpSpPr>
            <a:grpSpLocks/>
          </p:cNvGrpSpPr>
          <p:nvPr/>
        </p:nvGrpSpPr>
        <p:grpSpPr bwMode="auto">
          <a:xfrm>
            <a:off x="8210498" y="36425"/>
            <a:ext cx="3817938" cy="819150"/>
            <a:chOff x="5789855" y="43702"/>
            <a:chExt cx="3818119" cy="818564"/>
          </a:xfrm>
        </p:grpSpPr>
        <p:pic>
          <p:nvPicPr>
            <p:cNvPr id="28" name="Picture 32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89855" y="43702"/>
              <a:ext cx="620833" cy="8185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" name="TextBox 28"/>
            <p:cNvSpPr txBox="1">
              <a:spLocks noChangeArrowheads="1"/>
            </p:cNvSpPr>
            <p:nvPr userDrawn="1"/>
          </p:nvSpPr>
          <p:spPr bwMode="auto">
            <a:xfrm>
              <a:off x="6410597" y="146815"/>
              <a:ext cx="2555996" cy="3997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Lucida Sans" panose="020B0602030504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Lucida Sans" panose="020B0602030504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Lucida Sans" panose="020B0602030504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Lucida Sans" panose="020B0602030504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Lucida Sans" panose="020B0602030504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Lucida Sans" panose="020B0602030504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Lucida Sans" panose="020B0602030504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Lucida Sans" panose="020B0602030504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Lucida Sans" panose="020B0602030504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r>
                <a:rPr lang="en-GB" altLang="en-US" sz="2000" dirty="0" smtClean="0">
                  <a:solidFill>
                    <a:srgbClr val="657279"/>
                  </a:solidFill>
                  <a:latin typeface="Impact" panose="020B0806030902050204" pitchFamily="34" charset="0"/>
                </a:rPr>
                <a:t>COLLEGE OF COMPUTING</a:t>
              </a:r>
            </a:p>
          </p:txBody>
        </p:sp>
        <p:sp>
          <p:nvSpPr>
            <p:cNvPr id="30" name="TextBox 29"/>
            <p:cNvSpPr txBox="1">
              <a:spLocks noChangeArrowheads="1"/>
            </p:cNvSpPr>
            <p:nvPr userDrawn="1"/>
          </p:nvSpPr>
          <p:spPr bwMode="auto">
            <a:xfrm>
              <a:off x="6410597" y="452984"/>
              <a:ext cx="3197377" cy="3236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Lucida Sans" panose="020B0602030504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Lucida Sans" panose="020B0602030504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Lucida Sans" panose="020B0602030504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Lucida Sans" panose="020B0602030504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Lucida Sans" panose="020B0602030504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Lucida Sans" panose="020B0602030504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Lucida Sans" panose="020B0602030504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Lucida Sans" panose="020B0602030504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Lucida Sans" panose="020B0602030504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r>
                <a:rPr lang="en-GB" altLang="en-US" dirty="0" smtClean="0">
                  <a:solidFill>
                    <a:srgbClr val="657279"/>
                  </a:solidFill>
                  <a:latin typeface="Impact" panose="020B0806030902050204" pitchFamily="34" charset="0"/>
                </a:rPr>
                <a:t>PRINCE OF SONGKLA UNIVERSITY, PHUKET CAMPUS</a:t>
              </a:r>
              <a:r>
                <a:rPr lang="en-GB" altLang="en-US" sz="1500" dirty="0" smtClean="0">
                  <a:solidFill>
                    <a:srgbClr val="657279"/>
                  </a:solidFill>
                  <a:latin typeface="Impact" panose="020B0806030902050204" pitchFamily="34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0611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282</Words>
  <Application>Microsoft Office PowerPoint</Application>
  <PresentationFormat>Widescreen</PresentationFormat>
  <Paragraphs>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ＭＳ Ｐゴシック</vt:lpstr>
      <vt:lpstr>Arial</vt:lpstr>
      <vt:lpstr>Calibri</vt:lpstr>
      <vt:lpstr>Calibri Light</vt:lpstr>
      <vt:lpstr>Cordia New</vt:lpstr>
      <vt:lpstr>Impact</vt:lpstr>
      <vt:lpstr>Office Theme</vt:lpstr>
      <vt:lpstr> Adisak Intana, PhD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Dr. Adisak Intana</dc:title>
  <dc:creator>Adisak Intana</dc:creator>
  <cp:lastModifiedBy>PICHAYA-IT</cp:lastModifiedBy>
  <cp:revision>14</cp:revision>
  <dcterms:created xsi:type="dcterms:W3CDTF">2018-01-25T15:13:57Z</dcterms:created>
  <dcterms:modified xsi:type="dcterms:W3CDTF">2018-01-29T08:29:41Z</dcterms:modified>
</cp:coreProperties>
</file>